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3"/>
  </p:notesMasterIdLst>
  <p:sldIdLst>
    <p:sldId id="859" r:id="rId2"/>
    <p:sldId id="1238" r:id="rId3"/>
    <p:sldId id="1318" r:id="rId4"/>
    <p:sldId id="1319" r:id="rId5"/>
    <p:sldId id="1239" r:id="rId6"/>
    <p:sldId id="1250" r:id="rId7"/>
    <p:sldId id="1320" r:id="rId8"/>
    <p:sldId id="1321" r:id="rId9"/>
    <p:sldId id="1242" r:id="rId10"/>
    <p:sldId id="1322" r:id="rId11"/>
    <p:sldId id="1245" r:id="rId12"/>
    <p:sldId id="1253" r:id="rId13"/>
    <p:sldId id="1241" r:id="rId14"/>
    <p:sldId id="1254" r:id="rId15"/>
    <p:sldId id="1240" r:id="rId16"/>
    <p:sldId id="1264" r:id="rId17"/>
    <p:sldId id="1323" r:id="rId18"/>
    <p:sldId id="1324" r:id="rId19"/>
    <p:sldId id="1325" r:id="rId20"/>
    <p:sldId id="1326" r:id="rId21"/>
    <p:sldId id="1267" r:id="rId22"/>
    <p:sldId id="1327" r:id="rId23"/>
    <p:sldId id="1328" r:id="rId24"/>
    <p:sldId id="1269" r:id="rId25"/>
    <p:sldId id="1270" r:id="rId26"/>
    <p:sldId id="1271" r:id="rId27"/>
    <p:sldId id="1329" r:id="rId28"/>
    <p:sldId id="1275" r:id="rId29"/>
    <p:sldId id="1330" r:id="rId30"/>
    <p:sldId id="1331" r:id="rId31"/>
    <p:sldId id="1276" r:id="rId32"/>
    <p:sldId id="1280" r:id="rId33"/>
    <p:sldId id="1281" r:id="rId34"/>
    <p:sldId id="1282" r:id="rId35"/>
    <p:sldId id="1332" r:id="rId36"/>
    <p:sldId id="1288" r:id="rId37"/>
    <p:sldId id="1333" r:id="rId38"/>
    <p:sldId id="1289" r:id="rId39"/>
    <p:sldId id="1302" r:id="rId40"/>
    <p:sldId id="1303" r:id="rId41"/>
    <p:sldId id="1296" r:id="rId42"/>
    <p:sldId id="1298" r:id="rId43"/>
    <p:sldId id="1304" r:id="rId44"/>
    <p:sldId id="1305" r:id="rId45"/>
    <p:sldId id="1306" r:id="rId46"/>
    <p:sldId id="1307" r:id="rId47"/>
    <p:sldId id="1308" r:id="rId48"/>
    <p:sldId id="1314" r:id="rId49"/>
    <p:sldId id="1334" r:id="rId50"/>
    <p:sldId id="1316" r:id="rId51"/>
    <p:sldId id="1317" r:id="rId5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3718942" y="-27384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 高中英语 必修</a:t>
            </a:r>
            <a:r>
              <a:rPr lang="zh-CN" altLang="en-US" sz="2000" baseline="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第三册 </a:t>
            </a:r>
            <a:r>
              <a:rPr lang="en-US" altLang="zh-CN" sz="2000" baseline="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WYS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2025/11/14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UNIT 6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Disaster and hope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  <a:solidFill>
            <a:srgbClr val="E6E1EF"/>
          </a:solidFill>
        </p:spPr>
        <p:txBody>
          <a:bodyPr/>
          <a:lstStyle/>
          <a:p>
            <a:pPr indent="1792288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＋时间　定为某个时间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it through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挺过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，熬过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it a rule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定为规则；养成一种习惯　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63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0574" y="907725"/>
            <a:ext cx="1821926" cy="32311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70574" y="2460952"/>
            <a:ext cx="11476128" cy="27922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Let’s make it at 8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30</a:t>
            </a:r>
            <a:r>
              <a:rPr lang="en-US" altLang="zh-CN" sz="2400" b="0" dirty="0">
                <a:solidFill>
                  <a:srgbClr val="25477F"/>
                </a:solidFill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 Is that all right for you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？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我们约定在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8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点半吧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这对你合适吗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We made it through those hard times and we will make it through these</a:t>
            </a:r>
            <a:r>
              <a:rPr lang="en-US" altLang="zh-CN" sz="2400" b="0" dirty="0">
                <a:solidFill>
                  <a:srgbClr val="25477F"/>
                </a:solidFill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我们已经度过了很多艰难时刻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也将度过未来的艰难时刻。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Try to make it a rule to speak in the new language as much as possible</a:t>
            </a:r>
            <a:r>
              <a:rPr lang="en-US" altLang="zh-CN" sz="2400" b="0" dirty="0">
                <a:solidFill>
                  <a:srgbClr val="25477F"/>
                </a:solidFill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试着定一条规矩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尽可能地只用这门新的语言说话。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23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34566" y="1394192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en-US" altLang="zh-CN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快速查看</a:t>
            </a:r>
            <a:r>
              <a:rPr lang="zh-CN" altLang="zh-CN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浏览</a:t>
            </a:r>
            <a:r>
              <a:rPr lang="zh-CN" altLang="zh-CN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翻阅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34566" y="2315155"/>
            <a:ext cx="11485848" cy="1245662"/>
          </a:xfrm>
          <a:prstGeom prst="rect">
            <a:avLst/>
          </a:prstGeom>
          <a:solidFill>
            <a:srgbClr val="D3ED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endParaRPr lang="en-US" altLang="zh-CN" sz="500" dirty="0"/>
          </a:p>
          <a:p>
            <a:pPr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newspaper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shocked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photos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typhoon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Asia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destroyed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town</a:t>
            </a:r>
            <a:r>
              <a:rPr lang="en-US" altLang="zh-CN" spc="-100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翻阅我的报纸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我被在亚洲的一场台风摧毁一座城镇的照片震惊了。</a:t>
            </a:r>
            <a:endParaRPr lang="zh-CN" altLang="zh-CN" sz="1050" spc="-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教材原句S.eps" descr="id:21474863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348838" y="2106113"/>
            <a:ext cx="6471576" cy="42554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34566" y="3666906"/>
            <a:ext cx="11485848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I want to look through the drink list first</a:t>
            </a:r>
            <a:r>
              <a:rPr lang="en-US" altLang="zh-CN" sz="2400" b="0" dirty="0">
                <a:solidFill>
                  <a:srgbClr val="25477F"/>
                </a:solidFill>
                <a:cs typeface="Times New Roman" panose="02020603050405020304" pitchFamily="18" charset="0"/>
              </a:rPr>
              <a:t>.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我想先看看饮料单。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She looked through her notes before the exam</a:t>
            </a:r>
            <a:r>
              <a:rPr lang="en-US" altLang="zh-CN" sz="2400" b="0" dirty="0">
                <a:solidFill>
                  <a:srgbClr val="25477F"/>
                </a:solidFill>
                <a:cs typeface="Times New Roman" panose="02020603050405020304" pitchFamily="18" charset="0"/>
              </a:rPr>
              <a:t>.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她考试前匆匆看了一下笔记。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9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14517"/>
                <a:ext cx="11485848" cy="1754904"/>
              </a:xfrm>
              <a:solidFill>
                <a:srgbClr val="FCE2D0"/>
              </a:solidFill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It</a:t>
                </a:r>
                <a:r>
                  <a:rPr lang="en-US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’</a:t>
                </a:r>
                <a:r>
                  <a:rPr lang="en-US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just</a:t>
                </a:r>
                <a:r>
                  <a:rPr lang="en-US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typical</a:t>
                </a:r>
                <a:r>
                  <a:rPr lang="en-US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i="1">
                            <a:solidFill>
                              <a:srgbClr val="00ADE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i="1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t</m:t>
                            </m:r>
                            <m:r>
                              <m:rPr>
                                <m:sty m:val="p"/>
                              </m:rPr>
                              <a:rPr lang="en-US" altLang="zh-CN" spc="-100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hat</m:t>
                            </m:r>
                            <m:r>
                              <a:rPr lang="en-US" altLang="zh-CN" spc="-100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 spc="-100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my</m:t>
                            </m:r>
                            <m:r>
                              <a:rPr lang="en-US" altLang="zh-CN" spc="-100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 spc="-100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journey</m:t>
                            </m:r>
                            <m:r>
                              <a:rPr lang="en-US" altLang="zh-CN" spc="-100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 spc="-100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is</m:t>
                            </m:r>
                            <m:r>
                              <a:rPr lang="en-US" altLang="zh-CN" spc="-100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 spc="-100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on</m:t>
                            </m:r>
                            <m:r>
                              <a:rPr lang="en-US" altLang="zh-CN" spc="-100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 spc="-100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one</m:t>
                            </m:r>
                            <m:r>
                              <a:rPr lang="en-US" altLang="zh-CN" spc="-100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 spc="-100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of</m:t>
                            </m:r>
                            <m:r>
                              <a:rPr lang="en-US" altLang="zh-CN" spc="-100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 spc="-100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the</m:t>
                            </m:r>
                            <m:r>
                              <a:rPr lang="en-US" altLang="zh-CN" spc="-100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 spc="-100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oldest</m:t>
                            </m:r>
                            <m:r>
                              <a:rPr lang="en-US" altLang="zh-CN" spc="-100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 spc="-100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lines</m:t>
                            </m:r>
                            <m:r>
                              <a:rPr lang="zh-CN" altLang="zh-CN" spc="-100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，</m:t>
                            </m:r>
                            <m:r>
                              <m:rPr>
                                <m:sty m:val="p"/>
                              </m:rPr>
                              <a:rPr lang="en-US" altLang="zh-CN" spc="-100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as</m:t>
                            </m:r>
                            <m:r>
                              <a:rPr lang="en-US" altLang="zh-CN" spc="-100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 spc="-100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well</m:t>
                            </m:r>
                            <m:r>
                              <a:rPr lang="en-US" altLang="zh-CN" spc="-100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 spc="-100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as</m:t>
                            </m:r>
                            <m:r>
                              <a:rPr lang="en-US" altLang="zh-CN" spc="-100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 spc="-100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one</m:t>
                            </m:r>
                            <m:r>
                              <a:rPr lang="en-US" altLang="zh-CN" spc="-100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 spc="-100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of</m:t>
                            </m:r>
                            <m:r>
                              <a:rPr lang="en-US" altLang="zh-CN" spc="-100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 spc="-100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the</m:t>
                            </m:r>
                            <m:r>
                              <a:rPr lang="en-US" altLang="zh-CN" spc="-100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 spc="-100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deepest</m:t>
                            </m:r>
                          </m:e>
                        </m:bar>
                      </m:e>
                      <m:lim>
                        <m:r>
                          <a:rPr lang="zh-CN" altLang="zh-CN">
                            <a:solidFill>
                              <a:srgbClr val="00ADEE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主语从句</m:t>
                        </m:r>
                      </m:lim>
                    </m:limLow>
                  </m:oMath>
                </a14:m>
                <a:r>
                  <a:rPr lang="en-US" altLang="zh-CN" dirty="0">
                    <a:solidFill>
                      <a:srgbClr val="25477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在通常情况下</a:t>
                </a: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我乘坐的线路在一条最古老的线路上</a:t>
                </a: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同时也是最深的线路之一。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14517"/>
                <a:ext cx="11485848" cy="1754904"/>
              </a:xfrm>
              <a:blipFill>
                <a:blip r:embed="rId2"/>
                <a:stretch>
                  <a:fillRect l="-796" r="-849" b="-20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XB4.eps" descr="id:214748644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876581"/>
            <a:ext cx="1998409" cy="385407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84984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896938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此句中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为形式主语，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引导从句作真正的主语。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well as one of the deepest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为省略形式，完整的形式为：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well as one of the deepest lines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typical that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＋从句表示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一贯如此；做某事是典型的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typical that he forgets to bring a present when attending a birthday party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来参加生日宴会忘记带礼物来正是他的特点。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TS13.eps" descr="id:214748645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94015" y="3477023"/>
            <a:ext cx="912981" cy="298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82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70879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typical that what teachers teach is what exams test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典型的就是老师教什么考试就考什么。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typical that he will take a nap after lunch every day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他一贯的做法是每天午饭后小睡一会儿。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11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41374"/>
          </a:xfrm>
          <a:solidFill>
            <a:srgbClr val="E6E1EF"/>
          </a:solidFill>
        </p:spPr>
        <p:txBody>
          <a:bodyPr/>
          <a:lstStyle/>
          <a:p>
            <a:pPr indent="1792288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作形式主语常见结构：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＋形容词（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possible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obvious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从句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＋名词短语（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fact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wonder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honour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idea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wonder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从句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＋过去分词（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believed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supposed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reported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从句　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63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0574" y="880566"/>
            <a:ext cx="1821926" cy="32311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60854" y="3243799"/>
            <a:ext cx="11485848" cy="2921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It is obvious that the way much coffee is grown affects many aspects of life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from the local environment to the global ecology</a:t>
            </a:r>
            <a:r>
              <a:rPr lang="en-US" altLang="zh-CN" sz="2400" b="0" dirty="0">
                <a:solidFill>
                  <a:srgbClr val="25477F"/>
                </a:solidFill>
                <a:cs typeface="Times New Roman" panose="02020603050405020304" pitchFamily="18" charset="0"/>
              </a:rPr>
              <a:t>.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很明显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大量咖啡的种植方式影响到生活的许多方面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包括当地环境和全球生态。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It is a pity that this discovery has been ignored for 35 years</a:t>
            </a:r>
            <a:r>
              <a:rPr lang="en-US" altLang="zh-CN" sz="2400" b="0" dirty="0">
                <a:solidFill>
                  <a:srgbClr val="25477F"/>
                </a:solidFill>
                <a:cs typeface="Times New Roman" panose="02020603050405020304" pitchFamily="18" charset="0"/>
              </a:rPr>
              <a:t>.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遗憾的是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这项发现曾被埋没达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35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年之久。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It is hoped that the readers will kindly point out our errors</a:t>
            </a:r>
            <a:r>
              <a:rPr lang="en-US" altLang="zh-CN" sz="2400" b="0" dirty="0">
                <a:solidFill>
                  <a:srgbClr val="25477F"/>
                </a:solidFill>
                <a:cs typeface="Times New Roman" panose="02020603050405020304" pitchFamily="18" charset="0"/>
              </a:rPr>
              <a:t>.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敬希读者指正。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43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1829797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rescue </a:t>
            </a:r>
            <a:r>
              <a:rPr lang="en-US" altLang="zh-CN" i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营救，抢救　</a:t>
            </a:r>
            <a:r>
              <a:rPr lang="en-US" altLang="zh-CN" i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营救，解救；救援；抢救；获救；营救行动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单词冲关.eps" descr="id:214748648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356873"/>
            <a:ext cx="1775418" cy="354564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737734"/>
            <a:ext cx="11485848" cy="1799660"/>
          </a:xfrm>
          <a:prstGeom prst="rect">
            <a:avLst/>
          </a:prstGeom>
          <a:solidFill>
            <a:srgbClr val="D3ED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endParaRPr lang="en-US" altLang="zh-CN" sz="500" dirty="0"/>
          </a:p>
          <a:p>
            <a:pPr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Amongst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international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heavy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rescue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International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Search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Rescue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CISAR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international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heavy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rescue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arrive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在所有国际重型救援队伍中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中国国际搜救队是第一支抵达的国际重型救援队。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教材原句S.eps" descr="id:214748635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375126" y="2528692"/>
            <a:ext cx="6471576" cy="42554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854" y="883566"/>
            <a:ext cx="11473012" cy="36750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60854" y="4653136"/>
            <a:ext cx="11485848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You rescued me from an embarrassing situation</a:t>
            </a:r>
            <a:r>
              <a:rPr lang="en-US" altLang="zh-CN" sz="2400" b="0" dirty="0">
                <a:solidFill>
                  <a:srgbClr val="25477F"/>
                </a:solidFill>
                <a:cs typeface="Times New Roman" panose="02020603050405020304" pitchFamily="18" charset="0"/>
              </a:rPr>
              <a:t>.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我正感到尴尬时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你替我解了围。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A major air-sea rescue is under way</a:t>
            </a:r>
            <a:r>
              <a:rPr lang="en-US" altLang="zh-CN" sz="2400" b="0" dirty="0">
                <a:solidFill>
                  <a:srgbClr val="25477F"/>
                </a:solidFill>
                <a:cs typeface="Times New Roman" panose="02020603050405020304" pitchFamily="18" charset="0"/>
              </a:rPr>
              <a:t>.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一场大规模的海空营救行动正在进行。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63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896938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rescue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营救某人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某物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to one’s rescue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前来营救某人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fireman rescued the two small children from the burning building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一名消防队员从陷入火海的大楼中救出两个小孩。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child who fell into the river would have died if the young man hadn’t come to his rescue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要不是那个青年相救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落水的孩子早就没命了。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63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4016" y="938159"/>
            <a:ext cx="879819" cy="298464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193028"/>
            <a:ext cx="11485848" cy="576248"/>
          </a:xfrm>
          <a:prstGeom prst="rect">
            <a:avLst/>
          </a:prstGeom>
          <a:solidFill>
            <a:srgbClr val="E6E1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792288"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rescuer </a:t>
            </a: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 smtClean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救援者；救助者；救星　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知识拓展.eps" descr="id:214748636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0574" y="4354633"/>
            <a:ext cx="1821926" cy="32311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70574" y="4869160"/>
            <a:ext cx="11476128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The rescuers </a:t>
            </a:r>
            <a:r>
              <a:rPr lang="en-US" altLang="zh-CN" sz="2400" b="0" dirty="0" err="1">
                <a:solidFill>
                  <a:srgbClr val="000000"/>
                </a:solidFill>
                <a:cs typeface="Times New Roman" panose="02020603050405020304" pitchFamily="18" charset="0"/>
              </a:rPr>
              <a:t>tunnelled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 their way into the trapped miners</a:t>
            </a:r>
            <a:r>
              <a:rPr lang="en-US" altLang="zh-CN" sz="2400" b="0" dirty="0">
                <a:solidFill>
                  <a:srgbClr val="25477F"/>
                </a:solidFill>
                <a:cs typeface="Times New Roman" panose="02020603050405020304" pitchFamily="18" charset="0"/>
              </a:rPr>
              <a:t>.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救援人员挖地道通向那些被困的矿工。</a:t>
            </a:r>
            <a:endParaRPr lang="zh-CN" altLang="zh-CN" sz="24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67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61773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claim </a:t>
            </a:r>
            <a:r>
              <a:rPr lang="en-US" altLang="zh-CN" i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（战争、事故等）夺去（生命）；宣称，声称；获得</a:t>
            </a:r>
            <a:r>
              <a:rPr lang="en-US" altLang="zh-CN" i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（尤指向公司、政府等）索款，索赔；宣称；声明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997492"/>
            <a:ext cx="11485848" cy="1799660"/>
          </a:xfrm>
          <a:prstGeom prst="rect">
            <a:avLst/>
          </a:prstGeom>
          <a:solidFill>
            <a:srgbClr val="D3ED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endParaRPr lang="en-US" altLang="zh-CN" sz="500" dirty="0"/>
          </a:p>
          <a:p>
            <a:pPr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Caused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exceptionally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heavy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snowfall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period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destroyed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forests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claimed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256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lives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由于短时间内的异常大雪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它们摧毁了建筑物和森林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夺走了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人的生命。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教材原句S.eps" descr="id:21474863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375126" y="2788450"/>
            <a:ext cx="6471576" cy="425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07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police are claiming a major breakthrough in the missing case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警方宣称该失踪案有重大突破。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have claimed responsibility for the bombing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他们声称对该炸弹袭击事件有责任。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company got fined for making misleading claims about its products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该公司因不实宣称自家产品而遭罚款。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claimed a share in the property after their grandfather passed away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在爷爷过世后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他们要求获得一部分财产。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64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indent="896938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a claim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提出声明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support a claim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支持声明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deny a claim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否定了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的说法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claim to do sth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声称要做某事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claim to have done sth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声称做过某事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claim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声称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claimed that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据说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contract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the right to make a claim if you go against the terms</a:t>
            </a:r>
            <a:r>
              <a:rPr lang="en-US" altLang="zh-CN" smtClean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根据合同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如果贵方违反规定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我们有权要求赔偿。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63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4016" y="938159"/>
            <a:ext cx="879819" cy="298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96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2492896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erupt </a:t>
            </a:r>
            <a:r>
              <a:rPr lang="en-US" altLang="zh-CN" i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（火山）爆发，喷发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核心知识.eps" descr="id:2147486321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11490" y="785828"/>
            <a:ext cx="5184576" cy="566914"/>
          </a:xfrm>
          <a:prstGeom prst="rect">
            <a:avLst/>
          </a:prstGeom>
        </p:spPr>
      </p:pic>
      <p:pic>
        <p:nvPicPr>
          <p:cNvPr id="6" name="单词冲关.eps" descr="id:214748634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2360" y="2029218"/>
            <a:ext cx="1773912" cy="354263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403912"/>
            <a:ext cx="11485848" cy="1101007"/>
          </a:xfrm>
          <a:prstGeom prst="rect">
            <a:avLst/>
          </a:prstGeom>
          <a:solidFill>
            <a:srgbClr val="D3ED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0000"/>
              </a:lnSpc>
            </a:pPr>
            <a:endParaRPr lang="en-US" altLang="zh-CN" sz="500" dirty="0" smtClean="0"/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stairs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platform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volcano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erupting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果不其然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下楼梯上站台就像跳进正在喷发的火山。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教材原句S.eps" descr="id:214748635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375126" y="3194870"/>
            <a:ext cx="6471576" cy="425544"/>
          </a:xfrm>
          <a:prstGeom prst="rect">
            <a:avLst/>
          </a:prstGeom>
        </p:spPr>
      </p:pic>
      <p:pic>
        <p:nvPicPr>
          <p:cNvPr id="9" name="单词冲关.eps" descr="id:214748648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2019972"/>
            <a:ext cx="1775418" cy="35456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855" y="1545762"/>
            <a:ext cx="11485848" cy="36791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60854" y="4564101"/>
            <a:ext cx="11485848" cy="1961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The volcano erupted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raining hot ash over a wide area</a:t>
            </a:r>
            <a:r>
              <a:rPr lang="en-US" altLang="zh-CN" sz="2400" b="0" dirty="0">
                <a:solidFill>
                  <a:srgbClr val="25477F"/>
                </a:solidFill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火山喷发了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将炽热的火山灰洒落在一大片地域上。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Then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without warning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she erupts into laughter</a:t>
            </a:r>
            <a:r>
              <a:rPr lang="en-US" altLang="zh-CN" sz="2400" b="0" dirty="0">
                <a:solidFill>
                  <a:srgbClr val="25477F"/>
                </a:solidFill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然后在没有任何征兆的情况下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她突然大笑起来。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9282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David claims to have dated Jenny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we find it hard to believe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大卫声称跟詹妮交往过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但我们难以相信。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claimed that soap powders pollute the water we drink</a:t>
            </a:r>
            <a:r>
              <a:rPr lang="en-US" altLang="zh-CN" spc="-100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据说肥皂粉污染了我们的饮用水。</a:t>
            </a:r>
            <a:endParaRPr lang="zh-CN" altLang="zh-CN" sz="1050" spc="-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83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</a:t>
            </a:r>
            <a:r>
              <a:rPr lang="en-US" altLang="zh-CN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遗漏</a:t>
            </a:r>
            <a:r>
              <a:rPr lang="zh-CN" altLang="zh-CN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省略</a:t>
            </a:r>
            <a:r>
              <a:rPr lang="zh-CN" altLang="zh-CN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排除</a:t>
            </a:r>
            <a:r>
              <a:rPr lang="zh-CN" altLang="zh-CN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不理会</a:t>
            </a:r>
            <a:r>
              <a:rPr lang="zh-CN" altLang="zh-CN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忽视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B3.eps" descr="id:214748641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8066" y="876581"/>
            <a:ext cx="2004897" cy="385407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251784"/>
            <a:ext cx="11485848" cy="691664"/>
          </a:xfrm>
          <a:prstGeom prst="rect">
            <a:avLst/>
          </a:prstGeom>
          <a:solidFill>
            <a:srgbClr val="D3ED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endParaRPr lang="en-US" altLang="zh-CN" sz="500" dirty="0"/>
          </a:p>
          <a:p>
            <a:pPr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sentence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句省略了什么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教材原句S.eps" descr="id:214748635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375126" y="2042742"/>
            <a:ext cx="6471576" cy="42554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60854" y="2996952"/>
            <a:ext cx="11485848" cy="168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It was careless of him to leave out an important detail</a:t>
            </a:r>
            <a:r>
              <a:rPr lang="en-US" altLang="zh-CN" sz="2400" b="0" dirty="0">
                <a:solidFill>
                  <a:srgbClr val="25477F"/>
                </a:solidFill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 b="0" spc="-1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他真粗心</a:t>
            </a:r>
            <a:r>
              <a:rPr lang="zh-CN" altLang="zh-CN" sz="2400" b="0" spc="-1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b="0" spc="-1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漏掉了一个重要细节。</a:t>
            </a:r>
            <a:endParaRPr lang="zh-CN" altLang="zh-CN" sz="1050" b="0" spc="-1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I’m aware that we’ve had to leave out much interesting and important work</a:t>
            </a:r>
            <a:r>
              <a:rPr lang="en-US" altLang="zh-CN" sz="2400" b="0" dirty="0">
                <a:solidFill>
                  <a:srgbClr val="25477F"/>
                </a:solidFill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我明白我们不得不排除掉许多有趣而又重要的工作。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535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  <a:solidFill>
            <a:srgbClr val="E6E1EF"/>
          </a:solidFill>
        </p:spPr>
        <p:txBody>
          <a:bodyPr/>
          <a:lstStyle/>
          <a:p>
            <a:pPr indent="1792288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be/feel left out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觉得备受冷落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aside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暂时不考虑某事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behind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忘记带走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alone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不打扰某人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不触碰某物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63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0574" y="907725"/>
            <a:ext cx="1821926" cy="32311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60854" y="3086958"/>
            <a:ext cx="114858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Always watch where you are going</a:t>
            </a:r>
            <a:r>
              <a:rPr lang="en-US" altLang="zh-CN" sz="2400" b="0" dirty="0">
                <a:solidFill>
                  <a:srgbClr val="25477F"/>
                </a:solidFill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 Otherwise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you may step on a piece of the forest that was left out by mistake</a:t>
            </a:r>
            <a:r>
              <a:rPr lang="en-US" altLang="zh-CN" sz="2400" b="0" dirty="0">
                <a:solidFill>
                  <a:srgbClr val="25477F"/>
                </a:solidFill>
                <a:cs typeface="Times New Roman" panose="02020603050405020304" pitchFamily="18" charset="0"/>
              </a:rPr>
              <a:t>.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经常注意一下你要去往的方向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否则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你会踏入一片因错误而迷失的森林。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Leave the difficult questions aside for now and try to answer the easier ones</a:t>
            </a:r>
            <a:r>
              <a:rPr lang="en-US" altLang="zh-CN" sz="2400" b="0" dirty="0">
                <a:solidFill>
                  <a:srgbClr val="25477F"/>
                </a:solidFill>
                <a:cs typeface="Times New Roman" panose="02020603050405020304" pitchFamily="18" charset="0"/>
              </a:rPr>
              <a:t>.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暂时把难的问题搁在一边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先试图解答较容易的问题。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38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who wishes to be happy should learn to look on the bright side and leave the negative behind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希望快乐的人应该乐观地看待事物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并抛开负面的情绪。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will never attack others if they leave me alone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other people attack 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will respond with politeness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they attack me again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will chase them to the end of the world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人不犯我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我不犯人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人若犯我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礼让三分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人若再犯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赶尽杀绝。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874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54768"/>
            <a:ext cx="11485848" cy="2308324"/>
          </a:xfrm>
          <a:solidFill>
            <a:srgbClr val="FCE2D0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ADE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ADEE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ADE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ADE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snakes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several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earthquake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dogs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avoiding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sign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tsunami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approaching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据说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老鼠和蛇在地震前几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天会前往更安全的地方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而狗避开海滩可能是海啸即将来临的迹象。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B4.eps" descr="id:21474864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916832"/>
            <a:ext cx="1998409" cy="385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29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78907"/>
            <a:ext cx="11485848" cy="3346237"/>
          </a:xfrm>
        </p:spPr>
        <p:txBody>
          <a:bodyPr/>
          <a:lstStyle/>
          <a:p>
            <a:pPr indent="896938"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此句结构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said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）意为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据说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引导并列句，表示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对比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said that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created the Chinese writing system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仓颉发明了中国的汉字书写系统。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said that in his childhood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very fond of playing and afraid of difficulties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made slow progress in his studies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据说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他小时候很贪玩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怕困难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读书进步很慢。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13.eps" descr="id:21474864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552840"/>
            <a:ext cx="912981" cy="298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23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  <a:solidFill>
            <a:srgbClr val="E6E1EF"/>
          </a:solidFill>
        </p:spPr>
        <p:txBody>
          <a:bodyPr/>
          <a:lstStyle/>
          <a:p>
            <a:pPr indent="1792288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＋过去分词＋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引导的主语从句常见句型：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believed that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大家相信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thought that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大家认为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argued that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大家主张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reported that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据报道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hoped that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大家希望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well-known that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众所周知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suggested that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大家建议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acknowledged that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公认的是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claimed that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据声称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63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0574" y="907725"/>
            <a:ext cx="1821926" cy="323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29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26863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generally believed that physical activities help us keep fit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人们普遍认为体育活动有助于我们保持健康。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well-known that she is a learned woman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众所周知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她是一位知识渊博的女性。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said that this novel was written by him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据说他写了这篇小说。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57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360854" y="1829797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otherwise </a:t>
            </a:r>
            <a:r>
              <a:rPr lang="en-US" altLang="zh-CN" i="1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否则，要不然；在其他方面　</a:t>
            </a:r>
            <a:r>
              <a:rPr lang="en-US" altLang="zh-CN" i="1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conj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否则　</a:t>
            </a:r>
            <a:r>
              <a:rPr lang="en-US" altLang="zh-CN" i="1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别的；在其他各方面</a:t>
            </a:r>
            <a:r>
              <a:rPr lang="en-US" altLang="zh-CN" dirty="0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的；在其他不同情况下的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单词冲关.eps" descr="id:214748648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356873"/>
            <a:ext cx="1775418" cy="354564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3171309"/>
            <a:ext cx="11485848" cy="2977738"/>
          </a:xfrm>
          <a:prstGeom prst="rect">
            <a:avLst/>
          </a:prstGeom>
          <a:solidFill>
            <a:srgbClr val="D3ED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endParaRPr lang="en-US" altLang="zh-CN" sz="500" dirty="0"/>
          </a:p>
          <a:p>
            <a:pPr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everywhere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dink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otherwise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sick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到处都是水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但我们不能喝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否则我们会生病的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start giving me problems otherwise I’ll have to be very unpleasant indeed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不要开始给我找麻烦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否则我就不客气了。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连词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教材原句S.eps" descr="id:214748635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375126" y="2962267"/>
            <a:ext cx="6471576" cy="425544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855" y="879791"/>
            <a:ext cx="11485848" cy="36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95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parents lent me the money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Otherwise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couldn’t have afforded the trip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我父母借钱给我了。否则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我可付不起这次旅费。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副词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can’t come to dinner on Tuesday—I’m otherwise engaged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我星期二不能来参加宴会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我另有安排。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副词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photographs are by the author unless otherwise stated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若无特殊说明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所有照片均出自该作者。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副词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don’t know if his disappearance was voluntary or otherwise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我们不知道他的失踪是出于自愿或是另有原因。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23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84473"/>
            <a:ext cx="11485848" cy="576248"/>
          </a:xfrm>
          <a:solidFill>
            <a:srgbClr val="E6E1EF"/>
          </a:solidFill>
        </p:spPr>
        <p:txBody>
          <a:bodyPr/>
          <a:lstStyle/>
          <a:p>
            <a:pPr indent="1792288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eruption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爆（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）发，喷溢，发疹　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63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0574" y="2246078"/>
            <a:ext cx="1821926" cy="32311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70574" y="2730802"/>
            <a:ext cx="11476128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The eruption of the volcano makes many people lose their lives</a:t>
            </a:r>
            <a:r>
              <a:rPr lang="en-US" altLang="zh-CN" sz="2400" b="0" dirty="0">
                <a:solidFill>
                  <a:srgbClr val="25477F"/>
                </a:solidFill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火山的爆发使许多人丧失了生命。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118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shelter </a:t>
            </a:r>
            <a:r>
              <a:rPr lang="en-US" altLang="zh-CN" i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庇护，掩蔽；避难所；收容所，住处；遮蔽物　</a:t>
            </a:r>
            <a:r>
              <a:rPr lang="en-US" altLang="zh-CN" i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保护；躲避（风雨或危险）；掩蔽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091189"/>
            <a:ext cx="11485848" cy="1245662"/>
          </a:xfrm>
          <a:prstGeom prst="rect">
            <a:avLst/>
          </a:prstGeom>
          <a:solidFill>
            <a:srgbClr val="D3ED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endParaRPr lang="en-US" altLang="zh-CN" sz="500" dirty="0"/>
          </a:p>
          <a:p>
            <a:pPr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cannot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shelter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如果你不能及时回家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尽快找到其他庇护。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教材原句S.eps" descr="id:21474863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375126" y="1882147"/>
            <a:ext cx="6471576" cy="42554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60854" y="3429000"/>
            <a:ext cx="11485848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Human beings need food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clothing and shelter</a:t>
            </a:r>
            <a:r>
              <a:rPr lang="en-US" altLang="zh-CN" sz="2400" b="0" dirty="0">
                <a:solidFill>
                  <a:srgbClr val="25477F"/>
                </a:solidFill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人类有衣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、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食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、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住的需求。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There aren’t enough tents to shelter them all</a:t>
            </a:r>
            <a:r>
              <a:rPr lang="en-US" altLang="zh-CN" sz="2400" b="0" dirty="0">
                <a:solidFill>
                  <a:srgbClr val="25477F"/>
                </a:solidFill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没有足够的帐篷供他们容身。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29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896938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shelter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躲避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shelter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保护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免遭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case of lightning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 stop playing and take shelter immediately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如遇打雷闪电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请立即停止玩耍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并到安全区暂避。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soldiers covered the roof with earth and rock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thick enough to shelter them from gunfire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士兵们用泥土和石块盖住屋顶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其厚度足以掩护他们不受炮火的袭击。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63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4016" y="938159"/>
            <a:ext cx="879819" cy="298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01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20979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moment</a:t>
            </a:r>
            <a:r>
              <a:rPr lang="en-US" altLang="zh-CN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立刻</a:t>
            </a:r>
            <a:r>
              <a:rPr lang="zh-CN" altLang="zh-CN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马上</a:t>
            </a:r>
            <a:r>
              <a:rPr lang="zh-CN" altLang="zh-CN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>
                <a:solidFill>
                  <a:srgbClr val="D8657B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就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B3.eps" descr="id:214748641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8066" y="1556792"/>
            <a:ext cx="2004897" cy="385407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931995"/>
            <a:ext cx="11485848" cy="691664"/>
          </a:xfrm>
          <a:prstGeom prst="rect">
            <a:avLst/>
          </a:prstGeom>
          <a:solidFill>
            <a:srgbClr val="D3ED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endParaRPr lang="en-US" altLang="zh-CN" sz="500" dirty="0"/>
          </a:p>
          <a:p>
            <a:pPr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disappeared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moment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hit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暴风雨一袭来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他就不见了。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教材原句S.eps" descr="id:214748635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375126" y="2722953"/>
            <a:ext cx="6471576" cy="42554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60854" y="3749171"/>
            <a:ext cx="11485848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The moment I closed my eyes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I fell asleep</a:t>
            </a:r>
            <a:r>
              <a:rPr lang="en-US" altLang="zh-CN" sz="2400" b="0" dirty="0">
                <a:solidFill>
                  <a:srgbClr val="25477F"/>
                </a:solidFill>
                <a:cs typeface="Times New Roman" panose="02020603050405020304" pitchFamily="18" charset="0"/>
              </a:rPr>
              <a:t>.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我一闭上眼睛就睡着了。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I want to see him the moment he arrives</a:t>
            </a:r>
            <a:r>
              <a:rPr lang="en-US" altLang="zh-CN" sz="2400" b="0" dirty="0">
                <a:solidFill>
                  <a:srgbClr val="25477F"/>
                </a:solidFill>
                <a:cs typeface="Times New Roman" panose="02020603050405020304" pitchFamily="18" charset="0"/>
              </a:rPr>
              <a:t>.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他一到我就要见到他。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54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  <a:solidFill>
            <a:srgbClr val="E6E1EF"/>
          </a:solidFill>
        </p:spPr>
        <p:txBody>
          <a:bodyPr/>
          <a:lstStyle/>
          <a:p>
            <a:pPr indent="1882775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moment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instant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看成连词，其用法与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soon as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一样。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Instantly/Immediately/Directly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＋时间从句＋主句</a:t>
            </a:r>
            <a:r>
              <a:rPr lang="en-US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也表达</a:t>
            </a:r>
            <a:r>
              <a:rPr lang="en-US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</a:t>
            </a:r>
            <a:r>
              <a:rPr lang="en-US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的含义。　</a:t>
            </a:r>
            <a:endParaRPr lang="zh-CN" altLang="zh-CN" sz="1050" spc="-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63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0574" y="907725"/>
            <a:ext cx="1821926" cy="32311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60854" y="1934830"/>
            <a:ext cx="114858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I will go there the moment I have finished my work</a:t>
            </a:r>
            <a:r>
              <a:rPr lang="en-US" altLang="zh-CN" sz="2400" b="0" dirty="0">
                <a:solidFill>
                  <a:srgbClr val="25477F"/>
                </a:solidFill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我一完成工作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就去那儿。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The instant I saw you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I knew you were angry with me</a:t>
            </a:r>
            <a:r>
              <a:rPr lang="en-US" altLang="zh-CN" sz="2400" b="0" dirty="0">
                <a:solidFill>
                  <a:srgbClr val="25477F"/>
                </a:solidFill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我一看到你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就知道你在对我生气。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Instantly I got there I telephoned him</a:t>
            </a:r>
            <a:r>
              <a:rPr lang="en-US" altLang="zh-CN" sz="2400" b="0" dirty="0">
                <a:solidFill>
                  <a:srgbClr val="25477F"/>
                </a:solidFill>
                <a:cs typeface="Times New Roman" panose="02020603050405020304" pitchFamily="18" charset="0"/>
              </a:rPr>
              <a:t>.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我一到那儿便立即给他打电话了。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Please let me know immediately he comes</a:t>
            </a:r>
            <a:r>
              <a:rPr lang="en-US" altLang="zh-CN" sz="2400" b="0" dirty="0">
                <a:solidFill>
                  <a:srgbClr val="25477F"/>
                </a:solidFill>
                <a:cs typeface="Times New Roman" panose="02020603050405020304" pitchFamily="18" charset="0"/>
              </a:rPr>
              <a:t>.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他一来就通知我。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001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14517"/>
                <a:ext cx="11485848" cy="1699248"/>
              </a:xfrm>
              <a:solidFill>
                <a:srgbClr val="FCE2D0"/>
              </a:solidFill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 was sitting in my room with my cat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Smartie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on my lap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i="1">
                            <a:solidFill>
                              <a:srgbClr val="00ADE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i="1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whenthe</m:t>
                            </m:r>
                            <m:r>
                              <m:rPr>
                                <m:nor/>
                              </m:rPr>
                              <a:rPr lang="en-US" altLang="zh-CN">
                                <a:solidFill>
                                  <a:srgbClr val="00ADEE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roof</m:t>
                            </m:r>
                            <m:r>
                              <m:rPr>
                                <m:nor/>
                              </m:rPr>
                              <a:rPr lang="en-US" altLang="zh-CN">
                                <a:solidFill>
                                  <a:srgbClr val="00ADEE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just</m:t>
                            </m:r>
                            <m:r>
                              <m:rPr>
                                <m:nor/>
                              </m:rPr>
                              <a:rPr lang="en-US" altLang="zh-CN">
                                <a:solidFill>
                                  <a:srgbClr val="00ADEE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flew</m:t>
                            </m:r>
                            <m:r>
                              <m:rPr>
                                <m:nor/>
                              </m:rPr>
                              <a:rPr lang="en-US" altLang="zh-CN">
                                <a:solidFill>
                                  <a:srgbClr val="00ADEE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off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>
                            <a:solidFill>
                              <a:srgbClr val="00ADEE"/>
                            </a:solidFill>
                            <a:latin typeface="Times New Roman" panose="02020603050405020304" pitchFamily="18" charset="0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时间状语从句</m:t>
                        </m:r>
                      </m:lim>
                    </m:limLow>
                  </m:oMath>
                </a14:m>
                <a:r>
                  <a:rPr lang="en-US" altLang="zh-CN">
                    <a:solidFill>
                      <a:srgbClr val="25477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我正坐在房间里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我的猫咪斯玛蒂趴在我的腿上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这时屋顶被刮飞了。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14517"/>
                <a:ext cx="11485848" cy="1699248"/>
              </a:xfrm>
              <a:blipFill>
                <a:blip r:embed="rId2"/>
                <a:stretch>
                  <a:fillRect l="-796" b="-60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XB4.eps" descr="id:214748644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876581"/>
            <a:ext cx="1998409" cy="385407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8498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987425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句子的主干为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sitting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。此处为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doing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的结构，意为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正在做某事，突然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在此为并列连词，意为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就在这时（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突然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watching the football match when he came in</a:t>
            </a:r>
            <a:r>
              <a:rPr lang="en-US" altLang="zh-CN" spc="-100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当他走进来的时候我正在看足球赛。</a:t>
            </a:r>
            <a:endParaRPr lang="zh-CN" altLang="zh-CN" sz="1050" spc="-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TS13.eps" descr="id:214748645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94015" y="3477023"/>
            <a:ext cx="912981" cy="298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28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  <a:solidFill>
            <a:srgbClr val="E6E1EF"/>
          </a:solidFill>
        </p:spPr>
        <p:txBody>
          <a:bodyPr/>
          <a:lstStyle/>
          <a:p>
            <a:pPr indent="1792288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作为并列连词的其他句型：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about to do when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正要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这时（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突然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on the point of doing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正在做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，就在这时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 just done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刚刚做完某事，就在这时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63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0574" y="907725"/>
            <a:ext cx="1821926" cy="32311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70574" y="3064892"/>
            <a:ext cx="114761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I was about to say when you interrupted me</a:t>
            </a:r>
            <a:r>
              <a:rPr lang="en-US" altLang="zh-CN" sz="2400" b="0" dirty="0">
                <a:solidFill>
                  <a:srgbClr val="25477F"/>
                </a:solidFill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我正要说话的时候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你插嘴了。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She was on the point of watching TV when there was a power failure</a:t>
            </a:r>
            <a:r>
              <a:rPr lang="en-US" altLang="zh-CN" sz="2400" b="0" dirty="0">
                <a:solidFill>
                  <a:srgbClr val="25477F"/>
                </a:solidFill>
                <a:cs typeface="Times New Roman" panose="02020603050405020304" pitchFamily="18" charset="0"/>
              </a:rPr>
              <a:t>.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她刚要看电视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这时突然停电了。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I had just gone to bed when the telephone rang</a:t>
            </a:r>
            <a:r>
              <a:rPr lang="en-US" altLang="zh-CN" sz="2400" b="0" dirty="0">
                <a:solidFill>
                  <a:srgbClr val="25477F"/>
                </a:solidFill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我刚刚上床睡觉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电话铃突然响了。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02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2238241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>
                <a:solidFill>
                  <a:srgbClr val="68A8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省略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为了避免重复，将句子中的一个或几个成分省去，这种语法现象叫省略。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省略的目的是避免重复、突出新信息并使上下文紧密连接的一种语法手段。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根据句子结构分类，有如下几种情况。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语法疑难破.eps" descr="id:214748694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13861" y="798431"/>
            <a:ext cx="5179834" cy="541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54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92945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祈使句的省略。在祈使句中，通常省略主语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。如：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down this street and turn right at the second crossing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）沿着这条街走，然后在第二个十字路口右转。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句型的省略。如：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Anything else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）其他东西吗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716446"/>
            <a:ext cx="2854032" cy="46253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81546" y="1602731"/>
            <a:ext cx="2736647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chemeClr val="bg1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2400">
                <a:solidFill>
                  <a:schemeClr val="bg1"/>
                </a:solidFill>
                <a:cs typeface="Times New Roman" panose="02020603050405020304" pitchFamily="18" charset="0"/>
              </a:rPr>
              <a:t>、</a:t>
            </a:r>
            <a:r>
              <a:rPr lang="zh-CN" altLang="zh-CN" sz="2400">
                <a:solidFill>
                  <a:schemeClr val="bg1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 简单句的省略</a:t>
            </a:r>
            <a:endParaRPr lang="zh-CN" altLang="zh-CN" sz="105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952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疑问句的答语省略。如：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—Are you from America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—Yes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America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你来自美国吗？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是的，我是（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来自美国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感叹句的省略。在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引起的感叹句中常省略主语和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动词。如：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 beautiful city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）多么美丽的城市呀！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645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44812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连接的并列句中，常省略一些重复的词或词组。如：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went out of the room and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closed the door</a:t>
            </a:r>
            <a:r>
              <a:rPr lang="en-US" altLang="zh-CN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他走出房间，关上门。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news made me angry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news made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John happy</a:t>
            </a:r>
            <a:r>
              <a:rPr lang="en-US" altLang="zh-CN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这条消息使我生气，却让约翰高兴。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768313"/>
            <a:ext cx="3286080" cy="46253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78582" y="1667840"/>
            <a:ext cx="3046027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chemeClr val="bg1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sz="2400">
                <a:solidFill>
                  <a:schemeClr val="bg1"/>
                </a:solidFill>
                <a:cs typeface="Times New Roman" panose="02020603050405020304" pitchFamily="18" charset="0"/>
              </a:rPr>
              <a:t>、</a:t>
            </a:r>
            <a:r>
              <a:rPr lang="zh-CN" altLang="zh-CN" sz="2400">
                <a:solidFill>
                  <a:schemeClr val="bg1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 并列句中的省略</a:t>
            </a:r>
            <a:endParaRPr lang="zh-CN" altLang="zh-CN" sz="105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40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occur </a:t>
            </a:r>
            <a:r>
              <a:rPr lang="en-US" altLang="zh-CN" i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发生，出现；想起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648977"/>
            <a:ext cx="11485848" cy="1245662"/>
          </a:xfrm>
          <a:prstGeom prst="rect">
            <a:avLst/>
          </a:prstGeom>
          <a:solidFill>
            <a:srgbClr val="D3ED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endParaRPr lang="en-US" altLang="zh-CN" sz="500" dirty="0"/>
          </a:p>
          <a:p>
            <a:pPr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occurred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climate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专家表示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这种恶劣天气是由于气候变化造成的。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教材原句S.eps" descr="id:21474863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375126" y="1439935"/>
            <a:ext cx="6471576" cy="42554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60854" y="2996952"/>
            <a:ext cx="11485848" cy="2238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If headaches only occur at night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lack of fresh air and oxygen is often the cause</a:t>
            </a:r>
            <a:r>
              <a:rPr lang="en-US" altLang="zh-CN" sz="2400" b="0" dirty="0">
                <a:solidFill>
                  <a:srgbClr val="25477F"/>
                </a:solidFill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如果只是在晚上头疼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那常常是由于缺乏新鲜空气和氧气的缘故。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Another unexpected event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though of quite a different order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occurred one evening in 1973</a:t>
            </a:r>
            <a:r>
              <a:rPr lang="en-US" altLang="zh-CN" sz="2400" b="0" dirty="0">
                <a:solidFill>
                  <a:srgbClr val="25477F"/>
                </a:solidFill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1973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年的一个夜晚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又发生了一件始料未及的事情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不过这两件事完全不同。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10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70879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宾语从句的省略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宾语从句中，连词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常省略，但当有多个并列宾语从句时，只能省略第一个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。如：</a:t>
            </a:r>
            <a:endParaRPr lang="zh-CN" altLang="zh-CN" sz="105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said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text was very important and that we should learn it by heart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他说这篇课文很重要，我们应该牢记在心。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694380"/>
            <a:ext cx="3358088" cy="46253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78582" y="1595624"/>
            <a:ext cx="3046027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solidFill>
                  <a:schemeClr val="bg1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zh-CN" sz="2400" dirty="0">
                <a:solidFill>
                  <a:schemeClr val="bg1"/>
                </a:solidFill>
                <a:cs typeface="Times New Roman" panose="02020603050405020304" pitchFamily="18" charset="0"/>
              </a:rPr>
              <a:t>、</a:t>
            </a:r>
            <a:r>
              <a:rPr lang="zh-CN" altLang="zh-CN" sz="2400" dirty="0">
                <a:solidFill>
                  <a:schemeClr val="bg1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 复合句中的省略</a:t>
            </a:r>
            <a:endParaRPr lang="zh-CN" altLang="zh-CN" sz="1050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66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状语从句的省略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在条件、时间、地点、方式或让步等的状语从句的谓语含有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动词，且从句的主语又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和主句中的主语一致，或者主语是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时，常把从句中的主语连同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动词一起省略。如：</a:t>
            </a:r>
            <a:endParaRPr lang="zh-CN" altLang="zh-CN" sz="105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necessary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will turn to you for help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必要的时候我会向你求助的。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out for cars when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are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crossing the street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过街时要当心车辆。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定语从句中的省略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若引导定语从句的关系代词在从句中作宾语，该关系代词一般可省略。如：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car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which/that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father gave him as a birthday present was stolen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他父亲作为生日礼物送给他的那辆汽车被盗了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664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1990581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学科核心素养是学科育人价值的集中体现，是学生通过学科学习而逐步形成的正确价值观念、必备品格和关键能力。英语学科的核心素养包括语言能力、思维品质、文化意识和学习能力。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本文讲述的是来自两个国际气候机构的一份新报告发现，欧洲是目前世界上变暖最快的主要陆地。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核心素养通.eps" descr="id:21474870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13861" y="798431"/>
            <a:ext cx="5179834" cy="541707"/>
          </a:xfrm>
          <a:prstGeom prst="rect">
            <a:avLst/>
          </a:prstGeom>
        </p:spPr>
      </p:pic>
      <p:pic>
        <p:nvPicPr>
          <p:cNvPr id="5" name="素养解读.eps" descr="id:214748701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084474" y="1472989"/>
            <a:ext cx="8038608" cy="384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50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1194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AC7D9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主题</a:t>
            </a:r>
            <a:r>
              <a:rPr lang="zh-CN" altLang="zh-CN" dirty="0">
                <a:solidFill>
                  <a:srgbClr val="AC7D9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AC7D9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欧洲变暖最快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AC7D9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学科素养</a:t>
            </a:r>
            <a:r>
              <a:rPr lang="zh-CN" altLang="zh-CN" dirty="0">
                <a:solidFill>
                  <a:srgbClr val="AC7D9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AC7D9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语言能力和学习能力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AC7D9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难度系数</a:t>
            </a:r>
            <a:r>
              <a:rPr lang="zh-CN" altLang="zh-CN" dirty="0">
                <a:solidFill>
                  <a:srgbClr val="AC7D9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AC7D9F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★★★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new report from two international climate agencies has found that Europe is the fastest-warming major land mass in the world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report for 2023 is a product of the United Nation’s World Meteorological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Organisation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 European Union’s climate agency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Copernicus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document states that parts of Spain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France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Italy and Greece reported up to ten days of extreme heat stress in 2023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83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5947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Heat stress measures a mix of environmental effects on the human body in an effort to establish a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feels like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temperature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level is defined as a temperature that feels like more than 46 degrees Celsius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 experts say heat stress can present immediate risks of heat stroke and other conditions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Elisabeth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Hamdouch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member of the EU’s executive commission and works on Copernicus activities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said last year was marked by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record temperatures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wildfires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heat waves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glacier ice loss and lack of snowfall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report said that temperatures in Europe are currently rising at about twice the worldwide average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770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5947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Deaths related to heat in Europe have increased by about 30 percent over the last 20 years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said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2023 the researchers said more than 150 lives were directly lost in connection with storms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floods and wildfires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Hundreds of thousands of people were affected by extreme climate events in 2023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Carlo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Buontempo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director of Copernicus’ Climate Change Service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added that the climate effects were responsible for economic losses across Europe estimated to be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least in the tens of billions of euros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month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Copernicus urged governments to prepare healthcare systems for the increasing effects of climate change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also called on the EU to establish rules to protect outdoor workers from extreme heat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455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03180"/>
            <a:ext cx="11485848" cy="3349956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report noted that the release of greenhouse gases was the biggest cause of last year’s exceptional heat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 environmental effects also played a part in the high temperatures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including the El Nino current in the Pacific Ocean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warming of surface temperatures in the eastern and central Pacific Ocean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event usually causes hot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dry weather in Asia and Australia and also can drive weather changes in other parts of the world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6166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11949"/>
          </a:xfrm>
        </p:spPr>
        <p:txBody>
          <a:bodyPr/>
          <a:lstStyle/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report noted that severe heat can fuel other extreme weather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including flooding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warmer atmosphere can hold more moisture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possibly causing more rain if the right conditions exist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Slovenia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floods affected 1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million people last year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Greece suffered the EU’s biggest wildfire on record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reportedly stretching 960 square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kilometres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mountain glaciers shrank about 10 percent during 2022 and 2023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report said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agency has reported record world temperatures every month since last June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latest report said the average sea surface temperature for ocean areas across Europe reached its highest yearly level in 2023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079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342509"/>
                <a:ext cx="11485848" cy="2272545"/>
              </a:xfrm>
              <a:solidFill>
                <a:srgbClr val="FCE2D0"/>
              </a:solidFill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dirty="0" smtClean="0">
                    <a:solidFill>
                      <a:srgbClr val="F08100"/>
                    </a:solidFill>
                    <a:latin typeface="Cambria Math" panose="02040503050406030204" pitchFamily="18" charset="0"/>
                    <a:ea typeface="MS Mincho"/>
                    <a:cs typeface="Cambria Math" panose="02040503050406030204" pitchFamily="18" charset="0"/>
                  </a:rPr>
                  <a:t>❶</a:t>
                </a:r>
                <a:r>
                  <a:rPr lang="en-US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He added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i="1">
                            <a:solidFill>
                              <a:srgbClr val="00ADE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i="1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thatthe</m:t>
                            </m:r>
                            <m:r>
                              <m:rPr>
                                <m:nor/>
                              </m:rPr>
                              <a:rPr lang="en-US" altLang="zh-CN">
                                <a:solidFill>
                                  <a:srgbClr val="00ADEE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climate</m:t>
                            </m:r>
                            <m:r>
                              <m:rPr>
                                <m:nor/>
                              </m:rPr>
                              <a:rPr lang="en-US" altLang="zh-CN">
                                <a:solidFill>
                                  <a:srgbClr val="00ADEE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effects</m:t>
                            </m:r>
                            <m:r>
                              <m:rPr>
                                <m:nor/>
                              </m:rPr>
                              <a:rPr lang="en-US" altLang="zh-CN">
                                <a:solidFill>
                                  <a:srgbClr val="00ADEE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were</m:t>
                            </m:r>
                            <m:r>
                              <a:rPr lang="en-US" altLang="zh-CN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altLang="zh-CN">
                                <a:solidFill>
                                  <a:srgbClr val="00ADEE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responsible</m:t>
                            </m:r>
                            <m:r>
                              <m:rPr>
                                <m:nor/>
                              </m:rPr>
                              <a:rPr lang="en-US" altLang="zh-CN">
                                <a:solidFill>
                                  <a:srgbClr val="00ADEE"/>
                                </a:solidFill>
                                <a:latin typeface="Times New Roman" panose="020206030504050203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altLang="zh-CN">
                                <a:solidFill>
                                  <a:srgbClr val="00ADEE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for</m:t>
                            </m:r>
                            <m:r>
                              <m:rPr>
                                <m:nor/>
                              </m:rPr>
                              <a:rPr lang="en-US" altLang="zh-CN">
                                <a:solidFill>
                                  <a:srgbClr val="00ADEE"/>
                                </a:solidFill>
                                <a:latin typeface="Times New Roman" panose="020206030504050203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altLang="zh-CN">
                                <a:solidFill>
                                  <a:srgbClr val="00ADEE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economic</m:t>
                            </m:r>
                            <m:r>
                              <m:rPr>
                                <m:nor/>
                              </m:rPr>
                              <a:rPr lang="en-US" altLang="zh-CN">
                                <a:solidFill>
                                  <a:srgbClr val="00ADEE"/>
                                </a:solidFill>
                                <a:latin typeface="Times New Roman" panose="020206030504050203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altLang="zh-CN">
                                <a:solidFill>
                                  <a:srgbClr val="00ADEE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losses</m:t>
                            </m:r>
                            <m:r>
                              <m:rPr>
                                <m:nor/>
                              </m:rPr>
                              <a:rPr lang="en-US" altLang="zh-CN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altLang="zh-CN">
                                <a:solidFill>
                                  <a:srgbClr val="00ADEE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across</m:t>
                            </m:r>
                            <m:r>
                              <m:rPr>
                                <m:nor/>
                              </m:rPr>
                              <a:rPr lang="en-US" altLang="zh-CN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</m:bar>
                      </m:e>
                      <m:lim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ADEE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that</m:t>
                        </m:r>
                        <m:r>
                          <m:rPr>
                            <m:nor/>
                          </m:rPr>
                          <a:rPr lang="zh-CN" altLang="zh-CN">
                            <a:solidFill>
                              <a:srgbClr val="00ADEE"/>
                            </a:solidFill>
                            <a:latin typeface="Times New Roman" panose="02020603050405020304" pitchFamily="18" charset="0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引导宾语从句</m:t>
                        </m:r>
                      </m:lim>
                    </m:limLow>
                    <m:limLow>
                      <m:limLowPr>
                        <m:ctrlPr>
                          <a:rPr lang="zh-CN" altLang="zh-CN" i="1">
                            <a:solidFill>
                              <a:srgbClr val="00ADE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i="1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Europe</m:t>
                            </m:r>
                          </m:e>
                        </m:bar>
                      </m:e>
                      <m:lim>
                        <m:r>
                          <a:rPr lang="en-US" altLang="zh-CN">
                            <a:solidFill>
                              <a:srgbClr val="00ADEE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 </m:t>
                        </m:r>
                      </m:lim>
                    </m:limLow>
                  </m:oMath>
                </a14:m>
                <a:r>
                  <a:rPr lang="en-US" altLang="zh-CN" dirty="0">
                    <a:solidFill>
                      <a:srgbClr val="00ADEE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i="1">
                            <a:solidFill>
                              <a:srgbClr val="F081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i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estimated</m:t>
                            </m:r>
                            <m:r>
                              <m:rPr>
                                <m:nor/>
                              </m:rPr>
                              <a:rPr lang="en-US" altLang="zh-CN">
                                <a:solidFill>
                                  <a:srgbClr val="F081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to</m:t>
                            </m:r>
                            <m:r>
                              <m:rPr>
                                <m:nor/>
                              </m:rPr>
                              <a:rPr lang="en-US" altLang="zh-CN">
                                <a:solidFill>
                                  <a:srgbClr val="F081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be</m:t>
                            </m:r>
                            <m:r>
                              <m:rPr>
                                <m:nor/>
                              </m:rPr>
                              <a:rPr lang="en-US" altLang="zh-CN">
                                <a:solidFill>
                                  <a:srgbClr val="F081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altLang="zh-CN">
                                <a:solidFill>
                                  <a:srgbClr val="F08100"/>
                                </a:solid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“</m:t>
                            </m:r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at</m:t>
                            </m:r>
                            <m:r>
                              <m:rPr>
                                <m:nor/>
                              </m:rPr>
                              <a:rPr lang="en-US" altLang="zh-CN">
                                <a:solidFill>
                                  <a:srgbClr val="F081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least</m:t>
                            </m:r>
                            <m:r>
                              <m:rPr>
                                <m:nor/>
                              </m:rPr>
                              <a:rPr lang="en-US" altLang="zh-CN">
                                <a:solidFill>
                                  <a:srgbClr val="F081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inthe</m:t>
                            </m:r>
                            <m:r>
                              <m:rPr>
                                <m:nor/>
                              </m:rPr>
                              <a:rPr lang="en-US" altLang="zh-CN">
                                <a:solidFill>
                                  <a:srgbClr val="F081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tens</m:t>
                            </m:r>
                            <m:r>
                              <m:rPr>
                                <m:nor/>
                              </m:rPr>
                              <a:rPr lang="en-US" altLang="zh-CN">
                                <a:solidFill>
                                  <a:srgbClr val="F081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of</m:t>
                            </m:r>
                            <m:r>
                              <m:rPr>
                                <m:nor/>
                              </m:rPr>
                              <a:rPr lang="en-US" altLang="zh-CN">
                                <a:solidFill>
                                  <a:srgbClr val="F081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billions</m:t>
                            </m:r>
                            <m:r>
                              <m:rPr>
                                <m:nor/>
                              </m:rPr>
                              <a:rPr lang="en-US" altLang="zh-CN">
                                <a:solidFill>
                                  <a:srgbClr val="F081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of</m:t>
                            </m:r>
                            <m:r>
                              <a:rPr lang="en-US" altLang="zh-CN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altLang="zh-CN">
                                <a:solidFill>
                                  <a:srgbClr val="F081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euros</m:t>
                            </m:r>
                            <m:r>
                              <m:rPr>
                                <m:nor/>
                              </m:rPr>
                              <a:rPr lang="en-US" altLang="zh-CN">
                                <a:solidFill>
                                  <a:srgbClr val="F08100"/>
                                </a:solid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”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>
                            <a:solidFill>
                              <a:srgbClr val="F08100"/>
                            </a:solidFill>
                            <a:latin typeface="Times New Roman" panose="02020603050405020304" pitchFamily="18" charset="0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过去分词短语作定语</m:t>
                        </m:r>
                      </m:lim>
                    </m:limLow>
                  </m:oMath>
                </a14:m>
                <a:r>
                  <a:rPr lang="en-US" altLang="zh-CN" dirty="0" smtClean="0">
                    <a:solidFill>
                      <a:srgbClr val="25477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342509"/>
                <a:ext cx="11485848" cy="2272545"/>
              </a:xfrm>
              <a:blipFill>
                <a:blip r:embed="rId2"/>
                <a:stretch>
                  <a:fillRect l="-796" r="-478" b="-40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句型解读.eps" descr="id:214748702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9506" y="902529"/>
            <a:ext cx="1697873" cy="333511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713129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53340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他补充说，气候影响造成了整个欧洲的经济损失预估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至少有数百亿欧元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译文.eps" descr="id:214748703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0854" y="3909333"/>
            <a:ext cx="540691" cy="253922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31497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533400"/>
            <a:r>
              <a:rPr lang="zh-CN" altLang="zh-CN" dirty="0"/>
              <a:t>其他环境影响也对高温起到了一定作用，其中包括太平洋的厄尔尼诺流，太平洋东部和中部表面温度变暖的现象。</a:t>
            </a:r>
          </a:p>
        </p:txBody>
      </p:sp>
      <p:pic>
        <p:nvPicPr>
          <p:cNvPr id="7" name="译文.eps" descr="id:214748703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0854" y="4511182"/>
            <a:ext cx="540691" cy="253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19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556792"/>
                <a:ext cx="11485848" cy="2098651"/>
              </a:xfrm>
              <a:solidFill>
                <a:srgbClr val="FCE2D0"/>
              </a:solidFill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dirty="0" smtClean="0">
                    <a:solidFill>
                      <a:srgbClr val="F3892F"/>
                    </a:solidFill>
                    <a:latin typeface="Cambria Math" panose="02040503050406030204" pitchFamily="18" charset="0"/>
                    <a:ea typeface="MS Mincho"/>
                    <a:cs typeface="Cambria Math" panose="02040503050406030204" pitchFamily="18" charset="0"/>
                  </a:rPr>
                  <a:t>❷</a:t>
                </a:r>
                <a:r>
                  <a:rPr lang="en-US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A warmer atmosphere can hold more moisture</a:t>
                </a:r>
                <a:r>
                  <a:rPr lang="zh-CN" altLang="zh-CN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i="1">
                            <a:solidFill>
                              <a:srgbClr val="00ADE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i="1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possibly</m:t>
                            </m:r>
                            <m:r>
                              <m:rPr>
                                <m:nor/>
                              </m:rPr>
                              <a:rPr lang="en-US" altLang="zh-CN">
                                <a:solidFill>
                                  <a:srgbClr val="00ADEE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causing</m:t>
                            </m:r>
                            <m:r>
                              <m:rPr>
                                <m:nor/>
                              </m:rPr>
                              <a:rPr lang="en-US" altLang="zh-CN">
                                <a:solidFill>
                                  <a:srgbClr val="00ADEE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more</m:t>
                            </m:r>
                            <m:r>
                              <m:rPr>
                                <m:nor/>
                              </m:rPr>
                              <a:rPr lang="en-US" altLang="zh-CN">
                                <a:solidFill>
                                  <a:srgbClr val="00ADEE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rain</m:t>
                            </m:r>
                            <m:r>
                              <m:rPr>
                                <m:nor/>
                              </m:rPr>
                              <a:rPr lang="en-US" altLang="zh-CN" b="0" i="0" smtClean="0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if</m:t>
                            </m:r>
                            <m:r>
                              <a:rPr lang="en-US" altLang="zh-CN" b="0" i="0" smtClean="0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theright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>
                            <a:solidFill>
                              <a:srgbClr val="00ADEE"/>
                            </a:solidFill>
                            <a:latin typeface="Times New Roman" panose="02020603050405020304" pitchFamily="18" charset="0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现在分词作结果状语</m:t>
                        </m:r>
                      </m:lim>
                    </m:limLow>
                  </m:oMath>
                </a14:m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i="1">
                            <a:solidFill>
                              <a:srgbClr val="00ADE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i="1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nor/>
                              </m:rPr>
                              <a:rPr lang="en-US" altLang="zh-CN">
                                <a:solidFill>
                                  <a:srgbClr val="00ADEE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conditions</m:t>
                            </m:r>
                            <m:r>
                              <a:rPr lang="en-US" altLang="zh-CN">
                                <a:solidFill>
                                  <a:srgbClr val="00ADEE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altLang="zh-CN">
                                <a:solidFill>
                                  <a:srgbClr val="00ADEE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exist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ADEE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lim>
                    </m:limLow>
                  </m:oMath>
                </a14:m>
                <a:r>
                  <a:rPr lang="en-US" altLang="zh-CN" dirty="0">
                    <a:solidFill>
                      <a:srgbClr val="25477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556792"/>
                <a:ext cx="11485848" cy="2098651"/>
              </a:xfrm>
              <a:blipFill>
                <a:blip r:embed="rId2"/>
                <a:stretch>
                  <a:fillRect l="-7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82933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533400">
              <a:spcAft>
                <a:spcPts val="0"/>
              </a:spcAft>
            </a:pPr>
            <a:r>
              <a:rPr lang="zh-CN" altLang="zh-CN" spc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较温暖的大气可以容纳更多的水分，如果存在合适的条件，可能会导致更多的降雨。</a:t>
            </a:r>
            <a:endParaRPr lang="zh-CN" altLang="zh-CN" sz="1050" spc="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译文.eps" descr="id:214748703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4025541"/>
            <a:ext cx="540691" cy="253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94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indent="896938" hangingPunct="0"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occurs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某事浮现在某人的脑海中；某人想到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occurs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do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某人想到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occurs to/comes to/strikes/hits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某人突然想到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month something really amazing occurred in Jack’s family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never occurred to him that his father bought what he had been longing for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fell into great excitement and a perfect idea occurred to him that he would do something great for his father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上个月一件非常令人吃惊的事情发生在了杰克的家里。他从来没想过他的父亲居然给他买了他一直盼望的东西。他非常激动。突然一个绝妙的想法浮现在他脑海里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他得为父亲做点什么让他快乐的事情。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63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4016" y="938159"/>
            <a:ext cx="879819" cy="298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93483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defined as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被定义为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mark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的迹象；成为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的征兆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 on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呼吁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a part in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中起作用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drive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驱动；推动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sb11.eps" descr="id:214748704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549172"/>
            <a:ext cx="1584176" cy="368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18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48929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extreme heat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极端高温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fuel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release of greenhouse gases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温室气体的排放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exceptional heat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异常炎热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stretch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蔓延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sb12.eps" descr="id:214748704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697368"/>
            <a:ext cx="1582913" cy="392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7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pc="-100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</a:t>
            </a:r>
            <a:r>
              <a:rPr lang="en-US" altLang="zh-CN" spc="-100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spc="-100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pc="-100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拿起</a:t>
            </a:r>
            <a:r>
              <a:rPr lang="zh-CN" altLang="zh-CN" spc="-100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pc="-100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提起</a:t>
            </a:r>
            <a:r>
              <a:rPr lang="zh-CN" altLang="zh-CN" spc="-100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pc="-100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拾起</a:t>
            </a:r>
            <a:r>
              <a:rPr lang="zh-CN" altLang="zh-CN" spc="-100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pc="-100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捡起</a:t>
            </a:r>
            <a:r>
              <a:rPr lang="zh-CN" altLang="zh-CN" spc="-100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；（</a:t>
            </a:r>
            <a:r>
              <a:rPr lang="zh-CN" altLang="zh-CN" spc="-100" dirty="0">
                <a:solidFill>
                  <a:srgbClr val="D8657B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不费力地</a:t>
            </a:r>
            <a:r>
              <a:rPr lang="zh-CN" altLang="zh-CN" spc="-100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pc="-100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获得</a:t>
            </a:r>
            <a:r>
              <a:rPr lang="zh-CN" altLang="zh-CN" spc="-100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pc="-100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学会</a:t>
            </a:r>
            <a:r>
              <a:rPr lang="zh-CN" altLang="zh-CN" spc="-100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pc="-100" dirty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接收到</a:t>
            </a:r>
            <a:r>
              <a:rPr lang="zh-CN" altLang="zh-CN" spc="-100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pc="-100" dirty="0">
                <a:solidFill>
                  <a:srgbClr val="D8657B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信号或声音</a:t>
            </a:r>
            <a:r>
              <a:rPr lang="zh-CN" altLang="zh-CN" spc="-100" dirty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spc="-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B3.eps" descr="id:214748641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8066" y="876581"/>
            <a:ext cx="2004897" cy="385407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242731"/>
            <a:ext cx="11485848" cy="1245662"/>
          </a:xfrm>
          <a:prstGeom prst="rect">
            <a:avLst/>
          </a:prstGeom>
          <a:solidFill>
            <a:srgbClr val="D3ED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endParaRPr lang="en-US" altLang="zh-CN" sz="500" dirty="0"/>
          </a:p>
          <a:p>
            <a:pPr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newspaper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Tube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title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在地铁站拿起一份免费报纸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我看到标题是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教材原句S.eps" descr="id:214748635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375126" y="2033689"/>
            <a:ext cx="6471576" cy="42554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60854" y="3517081"/>
            <a:ext cx="114858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He picked up the child and put her on his shoulders</a:t>
            </a:r>
            <a:r>
              <a:rPr lang="en-US" altLang="zh-CN" sz="2400" b="0" dirty="0">
                <a:solidFill>
                  <a:srgbClr val="25477F"/>
                </a:solidFill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 b="0" spc="-1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他抱起孩子让她骑在自己的肩膀上。</a:t>
            </a:r>
            <a:endParaRPr lang="zh-CN" altLang="zh-CN" sz="1050" b="0" spc="-1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The children picked up many seashells at the seashore</a:t>
            </a:r>
            <a:r>
              <a:rPr lang="en-US" altLang="zh-CN" sz="2400" b="0" dirty="0">
                <a:solidFill>
                  <a:srgbClr val="25477F"/>
                </a:solidFill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孩子们在海边捡到了许多贝壳。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We drove to the airport the next morning to pick up Susan</a:t>
            </a:r>
            <a:r>
              <a:rPr lang="en-US" altLang="zh-CN" sz="2400" b="0" dirty="0">
                <a:solidFill>
                  <a:srgbClr val="25477F"/>
                </a:solidFill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我们第二天早晨开车去机场接苏姗。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14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 Johnson saw an old radio on his way to school and picked it up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turned it on and found it still picked up very clear signals from foreign BBC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boy planned to pick up some British English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thought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ran to school so excitedly that he fell down onto the ground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Luckily he picked himself up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约翰逊在上学的路上发现了一部旧收音机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就把它捡了起来。他把收音机打开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发现居然能接收到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BBC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非常清晰的信号。男孩计划用它来学点英式英语。有了这个想法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他往学校跑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因为太激动了以至于摔倒在地上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幸好他自己爬了起来。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01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41374"/>
          </a:xfrm>
          <a:solidFill>
            <a:srgbClr val="E6E1EF"/>
          </a:solidFill>
        </p:spPr>
        <p:txBody>
          <a:bodyPr/>
          <a:lstStyle/>
          <a:p>
            <a:pPr indent="1882775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 on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捉弄，找茬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 out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拣出；辨认出，分辨出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 off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摘掉，摘下；取走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 and choose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有选择地或挑剔地选择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 apart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挑剔，批评　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63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0574" y="898672"/>
            <a:ext cx="1821926" cy="32311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60854" y="3275931"/>
            <a:ext cx="11485848" cy="2921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Don’t always pick on your younger sister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；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she’s just trying to help</a:t>
            </a:r>
            <a:r>
              <a:rPr lang="en-US" altLang="zh-CN" sz="2400" b="0" dirty="0">
                <a:solidFill>
                  <a:srgbClr val="25477F"/>
                </a:solidFill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别总挑妹妹的毛病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她只是想帮忙。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The teacher asked students to pick out three key points in the article</a:t>
            </a:r>
            <a:r>
              <a:rPr lang="en-US" altLang="zh-CN" sz="2400" b="0" dirty="0">
                <a:solidFill>
                  <a:srgbClr val="25477F"/>
                </a:solidFill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老师让学生找出文章的三个要点。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With so many applicants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the company can pick and choose the most qualified candidates</a:t>
            </a:r>
            <a:r>
              <a:rPr lang="en-US" altLang="zh-CN" sz="2400" b="0" dirty="0">
                <a:solidFill>
                  <a:srgbClr val="25477F"/>
                </a:solidFill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面对众多求职者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公司可以精挑细选最合适的人选。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91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D8657B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经历艰难困苦后</a:t>
            </a:r>
            <a:r>
              <a:rPr lang="zh-CN" altLang="zh-CN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成功</a:t>
            </a:r>
            <a:r>
              <a:rPr lang="zh-CN" altLang="zh-CN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；（</a:t>
            </a:r>
            <a:r>
              <a:rPr lang="zh-CN" altLang="zh-CN">
                <a:solidFill>
                  <a:srgbClr val="D8657B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及时</a:t>
            </a:r>
            <a:r>
              <a:rPr lang="zh-CN" altLang="zh-CN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到达</a:t>
            </a:r>
            <a:r>
              <a:rPr lang="zh-CN" altLang="zh-CN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D8657B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尤指来得及做某事</a:t>
            </a:r>
            <a:r>
              <a:rPr lang="zh-CN" altLang="zh-CN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648977"/>
            <a:ext cx="11485848" cy="1799660"/>
          </a:xfrm>
          <a:prstGeom prst="rect">
            <a:avLst/>
          </a:prstGeom>
          <a:solidFill>
            <a:srgbClr val="D3ED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endParaRPr lang="en-US" altLang="zh-CN" sz="500" dirty="0"/>
          </a:p>
          <a:p>
            <a:pPr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eggs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breakfast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Bank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Station</a:t>
            </a:r>
            <a:r>
              <a:rPr lang="en-US" altLang="zh-CN" dirty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我早餐吃了培根和鸡蛋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现在我感觉有点不舒服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我希望我能撑到银行站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教材原句S.eps" descr="id:21474863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375126" y="1439935"/>
            <a:ext cx="6471576" cy="42554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60854" y="3573016"/>
            <a:ext cx="114858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He’s never really made it as an actor</a:t>
            </a:r>
            <a:r>
              <a:rPr lang="en-US" altLang="zh-CN" sz="2400" b="0" dirty="0">
                <a:solidFill>
                  <a:srgbClr val="25477F"/>
                </a:solidFill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他当演员从未有所成就。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You needn’t worry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；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he will make it</a:t>
            </a:r>
            <a:r>
              <a:rPr lang="en-US" altLang="zh-CN" sz="2400" b="0" dirty="0">
                <a:solidFill>
                  <a:srgbClr val="25477F"/>
                </a:solidFill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你不必担心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他会成功的。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The train won’t leave for another ten minutes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so I think we can make it</a:t>
            </a:r>
            <a:r>
              <a:rPr lang="en-US" altLang="zh-CN" sz="2400" b="0" dirty="0">
                <a:solidFill>
                  <a:srgbClr val="25477F"/>
                </a:solidFill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离开车还有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分钟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我想我们能赶得上。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63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748</TotalTime>
  <Words>4500</Words>
  <Application>Microsoft Office PowerPoint</Application>
  <PresentationFormat>自定义</PresentationFormat>
  <Paragraphs>229</Paragraphs>
  <Slides>51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51</vt:i4>
      </vt:variant>
    </vt:vector>
  </HeadingPairs>
  <TitlesOfParts>
    <vt:vector size="62" baseType="lpstr">
      <vt:lpstr>MS Mincho</vt:lpstr>
      <vt:lpstr>黑体</vt:lpstr>
      <vt:lpstr>楷体</vt:lpstr>
      <vt:lpstr>宋体</vt:lpstr>
      <vt:lpstr>微软雅黑</vt:lpstr>
      <vt:lpstr>Arial</vt:lpstr>
      <vt:lpstr>Calibri</vt:lpstr>
      <vt:lpstr>Cambria Math</vt:lpstr>
      <vt:lpstr>Segoe UI Symbol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微软中国</cp:lastModifiedBy>
  <cp:revision>647</cp:revision>
  <dcterms:created xsi:type="dcterms:W3CDTF">2020-11-06T05:24:00Z</dcterms:created>
  <dcterms:modified xsi:type="dcterms:W3CDTF">2025-11-14T05:25:11Z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